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1" r:id="rId6"/>
    <p:sldId id="257" r:id="rId7"/>
    <p:sldId id="263" r:id="rId8"/>
    <p:sldId id="260" r:id="rId9"/>
    <p:sldId id="262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30C50-3403-4EE1-B942-D5399CBA9E21}" v="206" dt="2026-04-17T13:52:54.301"/>
    <p1510:client id="{7C502DFE-7F2D-103A-1976-765663E212EA}" v="82" dt="2026-04-17T12:43:26.084"/>
    <p1510:client id="{8C04A4CE-C77F-4436-8700-8A2CE62B647B}" v="23" dt="2026-04-17T14:03:02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View terms here: sellvv.co.uk/terms</a:t>
            </a:r>
            <a:br>
              <a:rPr lang="en-US" sz="1200" dirty="0"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/>
                <a:ea typeface="VV Centra 2 Medium" pitchFamily="2" charset="0"/>
              </a:rPr>
              <a:t>£60pp in resort fees payable locally. Subject to change.</a:t>
            </a:r>
            <a:endParaRPr kumimoji="0" lang="en-US" sz="1200" b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Bimini Beach Club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Puerto Plata  •  San Juan  •  St. Croix  •  The Beach Club at Bimini  •  Miami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57" y="3541646"/>
            <a:ext cx="597636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797514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/>
                <a:ea typeface="VV Centra 2" pitchFamily="2" charset="0"/>
              </a:rPr>
              <a:t>Sea Terrace cabin from £4,229pp</a:t>
            </a:r>
            <a:endParaRPr lang="en-US" sz="1200">
              <a:solidFill>
                <a:srgbClr val="333333"/>
              </a:solidFill>
              <a:latin typeface="VV Centra 2" pitchFamily="2" charset="0"/>
              <a:ea typeface="VV Centra 2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reference: 126021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024269-B7CC-A807-64EA-5F9721157380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757CD-590D-42D6-2BFC-1AA2B252157D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  <a:endParaRPr kumimoji="0" lang="en-US" sz="1200" b="0" i="0" u="none" strike="noStrike" kern="1200" cap="none" spc="3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3B70B-9934-AD15-7344-9431B881A3C7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£3759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8 nights + 1 night in Miami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26 March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from the UK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DBA17A3-1D2A-EF01-6122-EFFF2296A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E55FC1-F6EB-F808-AFEA-43136B9EB8EB}"/>
              </a:ext>
            </a:extLst>
          </p:cNvPr>
          <p:cNvSpPr>
            <a:spLocks/>
          </p:cNvSpPr>
          <p:nvPr/>
        </p:nvSpPr>
        <p:spPr>
          <a:xfrm>
            <a:off x="358775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6DB473A-FEC9-0278-EF8D-E7016C91F358}"/>
              </a:ext>
            </a:extLst>
          </p:cNvPr>
          <p:cNvSpPr>
            <a:spLocks/>
          </p:cNvSpPr>
          <p:nvPr/>
        </p:nvSpPr>
        <p:spPr>
          <a:xfrm>
            <a:off x="357725" y="284363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8000"/>
                </a:schemeClr>
              </a:gs>
              <a:gs pos="5000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5BD851A-7E40-938B-C69E-CE07596D8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" y="528810"/>
            <a:ext cx="2590804" cy="16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</a:t>
            </a: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  <a:b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 pitchFamily="2" charset="0"/>
                <a:ea typeface="VV Centra 2 Medium" pitchFamily="2" charset="0"/>
              </a:rPr>
              <a:t>£60pp in resort fees payable locally. Subject to change.</a:t>
            </a:r>
            <a:endParaRPr lang="en-US" sz="1200" dirty="0">
              <a:solidFill>
                <a:srgbClr val="333333"/>
              </a:solidFill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Dominican Republic &amp; 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Bimini New Years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Puerto Plata  •  The Beach Club at Bimini  •  Miami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57" y="3541646"/>
            <a:ext cx="5976360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797514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£2,969pp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reference: 125428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5 nights + 2 nights in Miami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28 December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from the UK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B884F9-5627-52A5-A04C-C78373D97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EBF928-2694-81A4-0165-5FA639A7E819}"/>
              </a:ext>
            </a:extLst>
          </p:cNvPr>
          <p:cNvSpPr>
            <a:spLocks/>
          </p:cNvSpPr>
          <p:nvPr/>
        </p:nvSpPr>
        <p:spPr>
          <a:xfrm>
            <a:off x="340261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0362DE-8F88-A927-0709-FBD193E38C68}"/>
              </a:ext>
            </a:extLst>
          </p:cNvPr>
          <p:cNvSpPr>
            <a:spLocks/>
          </p:cNvSpPr>
          <p:nvPr/>
        </p:nvSpPr>
        <p:spPr>
          <a:xfrm>
            <a:off x="358775" y="284363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8000"/>
                </a:schemeClr>
              </a:gs>
              <a:gs pos="5000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65F28-1608-201C-752A-E90FA0445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" y="528810"/>
            <a:ext cx="2590804" cy="164474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CC9B9B-69E0-8FDD-0009-20CF1526F490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E7BD83-6F38-13F9-3A12-26BD203217CF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  <a:endParaRPr kumimoji="0" lang="en-US" sz="1200" b="0" i="0" u="none" strike="noStrike" kern="1200" cap="none" spc="3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4D963A-5ED0-961D-8533-8F610C808372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£2679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</a:t>
            </a:r>
            <a:r>
              <a:rPr lang="en-US" sz="1200" dirty="0">
                <a:solidFill>
                  <a:srgbClr val="333333"/>
                </a:solidFill>
                <a:latin typeface="VV Centra 2 Medium"/>
                <a:ea typeface="+mn-lt"/>
                <a:cs typeface="+mn-lt"/>
              </a:rPr>
              <a:t>View terms</a:t>
            </a: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 here: sellvv.co.uk/terms</a:t>
            </a:r>
            <a:br>
              <a:rPr lang="en-US" sz="1200" dirty="0"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/>
                <a:ea typeface="VV Centra 2 Medium" pitchFamily="2" charset="0"/>
              </a:rPr>
              <a:t>£60pp in resort fees payable locally. Subject to change</a:t>
            </a:r>
            <a:r>
              <a:rPr lang="en-US" sz="1200" i="1" dirty="0">
                <a:latin typeface="VV Centra 2 Medium"/>
                <a:ea typeface="VV Centra 2 Medium" pitchFamily="2" charset="0"/>
              </a:rPr>
              <a:t>.</a:t>
            </a:r>
            <a:endParaRPr lang="en-US" sz="1200" dirty="0">
              <a:solidFill>
                <a:srgbClr val="333333"/>
              </a:solidFill>
              <a:latin typeface="VV Centra 2 Medium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Southern Caribbean &amp; 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Aruban Nights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San Juan  •  </a:t>
            </a:r>
            <a:r>
              <a:rPr lang="en-US" sz="100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Oranjestad</a:t>
            </a: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Willemstad  •  Fort-de-France  •  Basseterre &amp; San Juan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797514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£2,924pp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reference: 126612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+ 2 nights in San Juan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January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from the UK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24239F-1269-01DA-5CCA-226962B62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57" y="3541646"/>
            <a:ext cx="5976360" cy="1321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59B4C7-A749-C842-D455-28CFFA71C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433237-32E1-2D06-DBD7-E57D9F9676B8}"/>
              </a:ext>
            </a:extLst>
          </p:cNvPr>
          <p:cNvSpPr>
            <a:spLocks/>
          </p:cNvSpPr>
          <p:nvPr/>
        </p:nvSpPr>
        <p:spPr>
          <a:xfrm>
            <a:off x="341312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CEEEB45-6748-689D-6276-B987F877D364}"/>
              </a:ext>
            </a:extLst>
          </p:cNvPr>
          <p:cNvSpPr>
            <a:spLocks/>
          </p:cNvSpPr>
          <p:nvPr/>
        </p:nvSpPr>
        <p:spPr>
          <a:xfrm>
            <a:off x="358775" y="284363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18000"/>
                </a:schemeClr>
              </a:gs>
              <a:gs pos="5000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FDFDCE-7EBB-812D-0B37-530FB50E5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" y="528810"/>
            <a:ext cx="2590804" cy="164474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A70400-5128-049F-5176-1CD55EFFD1B4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93B7CB-03F1-2B5C-C76B-387D5D0FEE8B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  <a:endParaRPr kumimoji="0" lang="en-US" sz="1200" b="0" i="0" u="none" strike="noStrike" kern="1200" cap="none" spc="3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A378EC-10D2-E4FF-A89E-C039C7910FD6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£2729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</a:t>
            </a: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  <a:b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 pitchFamily="2" charset="0"/>
                <a:ea typeface="VV Centra 2 Medium" pitchFamily="2" charset="0"/>
              </a:rPr>
              <a:t>£30pp in resort fees payable locally. Subject to change.</a:t>
            </a:r>
            <a:endParaRPr lang="en-US" sz="1200" dirty="0">
              <a:solidFill>
                <a:srgbClr val="333333"/>
              </a:solidFill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Coastal Gems: 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Italy, France &amp; Spain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Toulon  •  Marina di Carrara  •  Ajaccio, Corsica  •  Ibiza  •  Barcelona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9" y="3541646"/>
            <a:ext cx="687599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936013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Barcelona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6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from the UK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55D1A4-5D29-2D9B-2AD4-1D8D1D45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11B298-76DE-378E-19F7-9AE261E2DBCA}"/>
              </a:ext>
            </a:extLst>
          </p:cNvPr>
          <p:cNvSpPr>
            <a:spLocks/>
          </p:cNvSpPr>
          <p:nvPr/>
        </p:nvSpPr>
        <p:spPr>
          <a:xfrm>
            <a:off x="341312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31E3E-A869-238D-13A1-B9C58719C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92387-12C5-E98F-DF60-FAF63EFF40F4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EAAAD-7B32-8C78-6782-22C4DFA580DD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  <a:endParaRPr kumimoji="0" lang="en-US" sz="1200" b="0" i="0" u="none" strike="noStrike" kern="1200" cap="none" spc="3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7D459-912B-20AF-F3D6-8980B24343EE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£1699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2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</a:t>
            </a: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  <a:b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 pitchFamily="2" charset="0"/>
                <a:ea typeface="VV Centra 2 Medium" pitchFamily="2" charset="0"/>
              </a:rPr>
              <a:t>£30pp in resort fees payable locally. Subject to change.</a:t>
            </a:r>
            <a:endParaRPr lang="en-US" sz="1200" dirty="0">
              <a:solidFill>
                <a:srgbClr val="333333"/>
              </a:solidFill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Spanish Serenity to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Daydreams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Valencia  •  Cannes  •  Ibiza  •  Barcelona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9" y="3541646"/>
            <a:ext cx="687599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936013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Barcelona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from the UK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35898-9C66-D03B-F86E-1BE3068D6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EDD898-1560-4D64-2356-4C336EEB8403}"/>
              </a:ext>
            </a:extLst>
          </p:cNvPr>
          <p:cNvSpPr>
            <a:spLocks/>
          </p:cNvSpPr>
          <p:nvPr/>
        </p:nvSpPr>
        <p:spPr>
          <a:xfrm>
            <a:off x="341312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7D26D5-6A78-508D-95B5-F76DA5C88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183E74-01EB-CF7E-D113-D4AA76104A05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855549-7B3D-9337-FB18-B9D1EF845E5C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09A535-35C0-60BF-729B-702D46EB1D91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£1699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4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your</a:t>
            </a:r>
          </a:p>
          <a:p>
            <a:pPr algn="ctr"/>
            <a:r>
              <a:rPr lang="en-US"/>
              <a:t>logo here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/>
                <a:ea typeface="VV Centra 2 Medium" pitchFamily="2" charset="0"/>
              </a:rPr>
              <a:t>CMA compliant. </a:t>
            </a: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  <a:b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</a:br>
            <a:r>
              <a:rPr lang="en-US" sz="1200" dirty="0">
                <a:latin typeface="VV Centra 2 Medium" pitchFamily="2" charset="0"/>
                <a:ea typeface="VV Centra 2 Medium" pitchFamily="2" charset="0"/>
              </a:rPr>
              <a:t>£30pp in resort fees payable locally. Subject to change</a:t>
            </a:r>
            <a:r>
              <a:rPr lang="en-US" sz="1200" i="1" dirty="0">
                <a:latin typeface="VV Centra 2 Medium" pitchFamily="2" charset="0"/>
                <a:ea typeface="VV Centra 2 Medium" pitchFamily="2" charset="0"/>
              </a:rPr>
              <a:t>.</a:t>
            </a:r>
            <a:endParaRPr lang="en-US" sz="1200" dirty="0">
              <a:solidFill>
                <a:srgbClr val="333333"/>
              </a:solidFill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/>
          <p:nvPr/>
        </p:nvSpPr>
        <p:spPr>
          <a:xfrm>
            <a:off x="359837" y="4995336"/>
            <a:ext cx="6840000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Greek Isles and</a:t>
            </a:r>
            <a:b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320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Mykonos Overnight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/>
          </p:cNvCxnSpPr>
          <p:nvPr/>
        </p:nvCxnSpPr>
        <p:spPr>
          <a:xfrm>
            <a:off x="1029437" y="606774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/>
          </p:cNvSpPr>
          <p:nvPr/>
        </p:nvSpPr>
        <p:spPr>
          <a:xfrm>
            <a:off x="323850" y="620782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Rhodes  •  Bodrum  •  Mykonos  •  Athens (Piraeus)</a:t>
            </a:r>
            <a:endParaRPr kumimoji="0" lang="en-US" sz="1000" b="0" i="0" u="none" strike="noStrike" kern="1200" cap="none" normalizeH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9" y="3541646"/>
            <a:ext cx="687599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/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936013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/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Athens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30 May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</a:t>
              </a:r>
              <a:r>
                <a:rPr lang="en-US" sz="120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from the UK</a:t>
              </a:r>
              <a:endParaRPr kumimoji="0" lang="en-US" sz="1200" b="0" i="0" u="none" strike="noStrike" kern="1200" cap="none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AE89B9B-9181-0B5D-0ECD-C666D47F6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12" y="284363"/>
            <a:ext cx="6876001" cy="28883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89B088-D880-7134-4FE6-B9A9BA9DBA6F}"/>
              </a:ext>
            </a:extLst>
          </p:cNvPr>
          <p:cNvSpPr>
            <a:spLocks/>
          </p:cNvSpPr>
          <p:nvPr/>
        </p:nvSpPr>
        <p:spPr>
          <a:xfrm>
            <a:off x="341312" y="293949"/>
            <a:ext cx="6877051" cy="2886068"/>
          </a:xfrm>
          <a:prstGeom prst="roundRect">
            <a:avLst>
              <a:gd name="adj" fmla="val 5952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747AF-E01E-9536-689D-492D7D35D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-65"/>
          <a:stretch>
            <a:fillRect/>
          </a:stretch>
        </p:blipFill>
        <p:spPr>
          <a:xfrm>
            <a:off x="719837" y="561951"/>
            <a:ext cx="6120000" cy="7569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2B6F87-7E55-C1E1-B279-A9A5C3E4A8EC}"/>
              </a:ext>
            </a:extLst>
          </p:cNvPr>
          <p:cNvSpPr/>
          <p:nvPr/>
        </p:nvSpPr>
        <p:spPr>
          <a:xfrm>
            <a:off x="607318" y="7457552"/>
            <a:ext cx="3253295" cy="1175636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3B3C1-82A5-CFF2-1198-6B9960196791}"/>
              </a:ext>
            </a:extLst>
          </p:cNvPr>
          <p:cNvSpPr txBox="1">
            <a:spLocks/>
          </p:cNvSpPr>
          <p:nvPr/>
        </p:nvSpPr>
        <p:spPr>
          <a:xfrm>
            <a:off x="638363" y="7543892"/>
            <a:ext cx="314042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</a:t>
            </a:r>
            <a:b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</a:br>
            <a:r>
              <a:rPr lang="en-US" sz="1200" spc="30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PRICE FROM</a:t>
            </a:r>
            <a:endParaRPr kumimoji="0" lang="en-US" sz="1200" b="0" i="0" u="none" strike="noStrike" kern="1200" cap="none" spc="30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CD87A-F0E8-C8F7-5684-94CC6884AD56}"/>
              </a:ext>
            </a:extLst>
          </p:cNvPr>
          <p:cNvSpPr txBox="1">
            <a:spLocks/>
          </p:cNvSpPr>
          <p:nvPr/>
        </p:nvSpPr>
        <p:spPr>
          <a:xfrm>
            <a:off x="607316" y="8316091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£1849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4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6498B-D37C-4AE6-804C-0055E451CC62}">
  <ds:schemaRefs>
    <ds:schemaRef ds:uri="3fcca17e-22dc-47ba-a035-60d3073becb1"/>
    <ds:schemaRef ds:uri="e70f7adb-373f-49ff-b302-a96d2b2b043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3fcca17e-22dc-47ba-a035-60d3073becb1"/>
    <ds:schemaRef ds:uri="e70f7adb-373f-49ff-b302-a96d2b2b04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500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Frankie Williams</cp:lastModifiedBy>
  <cp:revision>2</cp:revision>
  <dcterms:created xsi:type="dcterms:W3CDTF">2026-04-08T11:07:28Z</dcterms:created>
  <dcterms:modified xsi:type="dcterms:W3CDTF">2026-04-17T14:03:02Z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